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63" r:id="rId5"/>
    <p:sldId id="264" r:id="rId6"/>
    <p:sldId id="265" r:id="rId7"/>
    <p:sldId id="257" r:id="rId8"/>
    <p:sldId id="266" r:id="rId9"/>
    <p:sldId id="258" r:id="rId10"/>
    <p:sldId id="259" r:id="rId11"/>
    <p:sldId id="260" r:id="rId12"/>
    <p:sldId id="261" r:id="rId13"/>
    <p:sldId id="26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6" d="100"/>
          <a:sy n="96" d="100"/>
        </p:scale>
        <p:origin x="-207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3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9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2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2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25D8-F636-4B07-B428-CD5E9C04A07B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F31A-B749-4FC5-B383-13B61601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1.jpeg"/><Relationship Id="rId7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3516313"/>
            <a:ext cx="5041900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19088" y="5997575"/>
            <a:ext cx="836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/>
              <a:t>This project is funded by the USDA National Institute of Food and Agriculture.  Project number 2009-01929.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897188" y="2743200"/>
            <a:ext cx="3351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u="sng"/>
              <a:t>Project Sponsor</a:t>
            </a:r>
          </a:p>
        </p:txBody>
      </p:sp>
      <p:pic>
        <p:nvPicPr>
          <p:cNvPr id="2053" name="Picture 9" descr="BeanCAPBanner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04800"/>
            <a:ext cx="72358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5"/>
          <p:cNvSpPr txBox="1">
            <a:spLocks noChangeArrowheads="1"/>
          </p:cNvSpPr>
          <p:nvPr/>
        </p:nvSpPr>
        <p:spPr bwMode="auto">
          <a:xfrm>
            <a:off x="914400" y="381000"/>
            <a:ext cx="72390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</a:t>
            </a:r>
            <a:r>
              <a:rPr lang="en-US" sz="3200" b="1" dirty="0" smtClean="0"/>
              <a:t>2: Nutritional </a:t>
            </a:r>
            <a:r>
              <a:rPr lang="en-US" sz="3200" b="1" dirty="0" err="1" smtClean="0"/>
              <a:t>Phenotyping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21459"/>
              </p:ext>
            </p:extLst>
          </p:nvPr>
        </p:nvGraphicFramePr>
        <p:xfrm>
          <a:off x="1600200" y="1457325"/>
          <a:ext cx="5901271" cy="4714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979"/>
                <a:gridCol w="2494496"/>
                <a:gridCol w="1419796"/>
              </a:tblGrid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effectLst/>
                        </a:rPr>
                        <a:t>Elements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err="1">
                          <a:effectLst/>
                        </a:rPr>
                        <a:t>BeanCAP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</a:rPr>
                        <a:t>range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Fold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range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effectLst/>
                        </a:rPr>
                        <a:t>Macro (mg/g DW)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err="1">
                          <a:effectLst/>
                        </a:rPr>
                        <a:t>Ca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0.40 – 3.75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9.5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10.50 – 15.78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1.5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Mg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1.21 – 2.40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2.0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3.25 – 6.52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2.0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1.50 – 2.60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1.7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Micro (µg/g DW)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Cu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6.59 – 13.86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2.1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47.16 – 101.39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2.1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 err="1">
                          <a:effectLst/>
                        </a:rPr>
                        <a:t>Mn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10.05 – 19.98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2.0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not detected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Ni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0.62 – 6.28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10.2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0.28 – 1.01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3.6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Zn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31.03 – 68.54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2.2 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8" descr="BeanCAP-LogoProofs_05-trim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usda_nifa_c_rgb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7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914400" y="381000"/>
            <a:ext cx="72390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</a:t>
            </a:r>
            <a:r>
              <a:rPr lang="en-US" sz="3200" b="1" dirty="0" smtClean="0"/>
              <a:t>2: Nutritional </a:t>
            </a:r>
            <a:r>
              <a:rPr lang="en-US" sz="3200" b="1" dirty="0" err="1" smtClean="0"/>
              <a:t>Phenotyping</a:t>
            </a:r>
            <a:endParaRPr lang="en-US" sz="32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0" y="1600200"/>
            <a:ext cx="5249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0" name="Picture 8" descr="BeanCAP-LogoProofs_05-trim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 descr="usda_nifa_c_rgb_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83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609600" y="381000"/>
            <a:ext cx="7924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</a:t>
            </a:r>
            <a:r>
              <a:rPr lang="en-US" sz="3200" b="1" dirty="0" smtClean="0"/>
              <a:t>3: </a:t>
            </a:r>
            <a:r>
              <a:rPr lang="en-US" sz="3200" b="1" dirty="0" err="1" smtClean="0"/>
              <a:t>PhaseolusGenes</a:t>
            </a:r>
            <a:r>
              <a:rPr lang="en-US" sz="3200" b="1" dirty="0" smtClean="0"/>
              <a:t> Database</a:t>
            </a:r>
            <a:endParaRPr lang="en-US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06528"/>
            <a:ext cx="8077201" cy="493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BeanCAP-LogoProofs_05-trim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usda_nifa_c_rgb_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8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609600" y="381000"/>
            <a:ext cx="7924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</a:t>
            </a:r>
            <a:r>
              <a:rPr lang="en-US" sz="3200" b="1" dirty="0" smtClean="0"/>
              <a:t>3: </a:t>
            </a:r>
            <a:r>
              <a:rPr lang="en-US" sz="3200" b="1" dirty="0" err="1" smtClean="0"/>
              <a:t>PhaseolusGenes</a:t>
            </a:r>
            <a:r>
              <a:rPr lang="en-US" sz="3200" b="1" dirty="0" smtClean="0"/>
              <a:t> Database</a:t>
            </a:r>
            <a:endParaRPr lang="en-US" sz="3200" b="1" dirty="0"/>
          </a:p>
        </p:txBody>
      </p:sp>
      <p:pic>
        <p:nvPicPr>
          <p:cNvPr id="3" name="Picture 8" descr="BeanCAP-LogoProofs_05-trim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usda_nifa_c_rgb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95147"/>
              </p:ext>
            </p:extLst>
          </p:nvPr>
        </p:nvGraphicFramePr>
        <p:xfrm>
          <a:off x="1295400" y="1295400"/>
          <a:ext cx="6572357" cy="5126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83"/>
                <a:gridCol w="1381157"/>
                <a:gridCol w="559085"/>
                <a:gridCol w="1393932"/>
              </a:tblGrid>
              <a:tr h="18177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MAPPED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MARKERS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Type/Source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Mapped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effectLst/>
                          <a:latin typeface="+mn-lt"/>
                        </a:rPr>
                        <a:t>Hougaard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Leg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195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Various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 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Murray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Bng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Kami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,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unpubl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113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 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Kim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 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76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McConnell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302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295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David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B4 BACs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114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114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986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623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effectLst/>
                          <a:latin typeface="+mn-lt"/>
                        </a:rPr>
                        <a:t>Genes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effectLst/>
                          <a:latin typeface="+mn-lt"/>
                        </a:rPr>
                        <a:t>SCARS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SSRs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Blair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, various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692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Yu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1400" u="none" strike="noStrike" dirty="0" smtClean="0">
                          <a:effectLst/>
                          <a:latin typeface="+mn-lt"/>
                        </a:rPr>
                        <a:t>  Buso </a:t>
                      </a:r>
                      <a:r>
                        <a:rPr lang="da-DK" sz="1400" u="none" strike="noStrike" dirty="0">
                          <a:effectLst/>
                          <a:latin typeface="+mn-lt"/>
                        </a:rPr>
                        <a:t>et al. 2006, Grisi et al. 2007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PVBR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effectLst/>
                          <a:latin typeface="+mn-lt"/>
                        </a:rPr>
                        <a:t>Hanai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PVM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effectLst/>
                          <a:latin typeface="+mn-lt"/>
                        </a:rPr>
                        <a:t>Hanai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FJ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400" u="none" strike="noStrike" dirty="0" err="1" smtClean="0">
                          <a:effectLst/>
                          <a:latin typeface="+mn-lt"/>
                        </a:rPr>
                        <a:t>Benchimol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2007,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Oblessuc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et al. 2009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IAC, IAC-SSR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173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Cardoso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et al. 2008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SSR-IAC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  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 SSR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1,262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  329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2,351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1,036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5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609600" y="381000"/>
            <a:ext cx="7924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</a:t>
            </a:r>
            <a:r>
              <a:rPr lang="en-US" sz="3200" b="1" dirty="0" smtClean="0"/>
              <a:t>3: </a:t>
            </a:r>
            <a:r>
              <a:rPr lang="en-US" sz="3200" b="1" dirty="0" err="1" smtClean="0"/>
              <a:t>PhaseolusGenes</a:t>
            </a:r>
            <a:r>
              <a:rPr lang="en-US" sz="3200" b="1" dirty="0" smtClean="0"/>
              <a:t> Database</a:t>
            </a:r>
            <a:endParaRPr lang="en-US" sz="3200" b="1" dirty="0"/>
          </a:p>
        </p:txBody>
      </p:sp>
      <p:pic>
        <p:nvPicPr>
          <p:cNvPr id="4" name="Picture 8" descr="BeanCAP-LogoProofs_05-trim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usda_nifa_c_rgb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20764"/>
              </p:ext>
            </p:extLst>
          </p:nvPr>
        </p:nvGraphicFramePr>
        <p:xfrm>
          <a:off x="1181100" y="1676400"/>
          <a:ext cx="6781799" cy="3841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696"/>
                <a:gridCol w="1558285"/>
                <a:gridCol w="351249"/>
                <a:gridCol w="421638"/>
                <a:gridCol w="1209812"/>
                <a:gridCol w="1674685"/>
                <a:gridCol w="874434"/>
              </a:tblGrid>
              <a:tr h="36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Parents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 of markers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# markers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5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Bean01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BJ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Freyre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et al. 1998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Phenotypic, RFLP, RAPD, AFLP;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SCAR;Allozyme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234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05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Bean02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BJ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McClean 2007; McConnell et al. 2010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STS: g, CAPS,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dCAPS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indel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; SCAR; RAPD, AFLP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450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Bean03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BJ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Navarro Gomes &amp;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Gepts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2011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n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STS: g, Leg, Bng, D, RFLP;</a:t>
                      </a:r>
                      <a:endParaRPr lang="nn-N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485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Bean04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BJ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Galeano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et al. 2011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STS: Leg; SNP: 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424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Bean05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DOR364 x BAT477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Galeano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et al. 2011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SSR, SSR-BES, RAPD, AFLP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291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Bean06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DOR364 x G19833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Galeano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et al. 2011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SSR, SNP, STS: RFLP, Leg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1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Bean07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Consensus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Galeano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et al. 2011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SSR; SNP; STS: Leg, g,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1,010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34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1066800" y="381000"/>
            <a:ext cx="7010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</a:t>
            </a:r>
            <a:r>
              <a:rPr lang="en-US" sz="3200" b="1" dirty="0" smtClean="0"/>
              <a:t>4: Early Breeder Training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11836" y="2844799"/>
            <a:ext cx="8274964" cy="1806575"/>
            <a:chOff x="-1524000" y="4267200"/>
            <a:chExt cx="8274964" cy="1806575"/>
          </a:xfrm>
        </p:grpSpPr>
        <p:pic>
          <p:nvPicPr>
            <p:cNvPr id="4" name="Picture 13" descr="E:\Images\Marcelino´s pictures NDSU\DSC0375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0" y="4267200"/>
              <a:ext cx="2408238" cy="180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E:\DSCN099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4267200"/>
              <a:ext cx="2408238" cy="180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E:\DSC_54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267201"/>
              <a:ext cx="2712364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987278" y="4825999"/>
            <a:ext cx="3184922" cy="1803401"/>
            <a:chOff x="4252120" y="6883399"/>
            <a:chExt cx="3184922" cy="1803401"/>
          </a:xfrm>
        </p:grpSpPr>
        <p:pic>
          <p:nvPicPr>
            <p:cNvPr id="5" name="Picture 6" descr="E:\DSC0074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120" y="6883399"/>
              <a:ext cx="1352550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E:\Images\Marcelino´s pictures NDSU\DSC0369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92" y="6883400"/>
              <a:ext cx="1352550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23731" y="1575137"/>
            <a:ext cx="8163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graduates of program are in graduate plant breeding programs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19 student interns for 2010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~170 high school students visited during 2010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BeanCAP-LogoProofs_05-trimm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usda_nifa_c_rgb_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21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914400" y="381000"/>
            <a:ext cx="7391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</a:t>
            </a:r>
            <a:r>
              <a:rPr lang="en-US" sz="3200" b="1" dirty="0" smtClean="0"/>
              <a:t>5: Multimedia Development</a:t>
            </a:r>
            <a:endParaRPr lang="en-US" sz="3200" b="1" dirty="0"/>
          </a:p>
        </p:txBody>
      </p:sp>
      <p:pic>
        <p:nvPicPr>
          <p:cNvPr id="3" name="Picture 8" descr="BeanCAP-LogoProofs_05-trim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usda_nifa_c_rgb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3054" y="1219200"/>
            <a:ext cx="81275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2011 Outcomes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Spillin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 the Beans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Julie Garden-Robinson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Bean nutrition curriculum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Mineral transport animation (Christina Johnson)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Recruiting documentary, Part 2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Bree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Reetz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Shane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Reetz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 to make a difference: Norman Borlaug Story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Root biology documentary (Shane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Reetz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Shovelomics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How-to (Shane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Reetz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techniques for screening root traits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2012 Plans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Genetic Diversity Documentary (Part 3)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 plant breeding solves problems: US wheat stem rust story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Young Plant Breeders Documentary (Part 4)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Why students are interested in plant breeding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Minerals and human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nutrition animation(s)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8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81534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100" b="1" i="1" u="sng" dirty="0"/>
              <a:t>North Dakota State </a:t>
            </a:r>
            <a:r>
              <a:rPr lang="en-US" sz="1100" b="1" i="1" u="sng" dirty="0" err="1"/>
              <a:t>Univ</a:t>
            </a:r>
            <a:r>
              <a:rPr lang="en-US" sz="1100" dirty="0"/>
              <a:t>: </a:t>
            </a:r>
            <a:r>
              <a:rPr lang="en-US" sz="1100" b="1" dirty="0"/>
              <a:t>Phillip McClean</a:t>
            </a:r>
            <a:r>
              <a:rPr lang="en-US" sz="1100" dirty="0"/>
              <a:t>, PD; </a:t>
            </a:r>
            <a:r>
              <a:rPr lang="en-US" sz="1100" b="1" dirty="0"/>
              <a:t>Juan </a:t>
            </a:r>
            <a:r>
              <a:rPr lang="en-US" sz="1100" b="1" dirty="0" err="1"/>
              <a:t>Osorno</a:t>
            </a:r>
            <a:r>
              <a:rPr lang="en-US" sz="1100" dirty="0"/>
              <a:t>, Co-PD, education lead, breeding; </a:t>
            </a:r>
            <a:r>
              <a:rPr lang="en-US" sz="1100" b="1" dirty="0"/>
              <a:t>Julie Garden-Robinson</a:t>
            </a:r>
            <a:r>
              <a:rPr lang="en-US" sz="1100" dirty="0"/>
              <a:t>, Co-PD, extension; </a:t>
            </a:r>
            <a:r>
              <a:rPr lang="en-US" sz="1100" b="1" dirty="0"/>
              <a:t>Michelle Grant</a:t>
            </a:r>
            <a:r>
              <a:rPr lang="en-US" sz="1100" dirty="0"/>
              <a:t>, Administrative assistant</a:t>
            </a:r>
            <a:r>
              <a:rPr lang="en-US" sz="1100" b="1" dirty="0"/>
              <a:t>; Bradley </a:t>
            </a:r>
            <a:r>
              <a:rPr lang="en-US" sz="1100" b="1" dirty="0" err="1"/>
              <a:t>Bisek</a:t>
            </a:r>
            <a:r>
              <a:rPr lang="en-US" sz="1100" dirty="0"/>
              <a:t>, intern; </a:t>
            </a:r>
            <a:r>
              <a:rPr lang="en-US" sz="1100" b="1" dirty="0"/>
              <a:t>Nicole </a:t>
            </a:r>
            <a:r>
              <a:rPr lang="en-US" sz="1100" b="1" dirty="0" err="1"/>
              <a:t>Dallman</a:t>
            </a:r>
            <a:r>
              <a:rPr lang="en-US" sz="1100" dirty="0"/>
              <a:t>, intern; </a:t>
            </a:r>
            <a:r>
              <a:rPr lang="en-US" sz="1100" b="1" dirty="0" err="1"/>
              <a:t>Kataryna</a:t>
            </a:r>
            <a:r>
              <a:rPr lang="en-US" sz="1100" b="1" dirty="0"/>
              <a:t> </a:t>
            </a:r>
            <a:r>
              <a:rPr lang="en-US" sz="1100" b="1" dirty="0" err="1"/>
              <a:t>Cookman</a:t>
            </a:r>
            <a:r>
              <a:rPr lang="en-US" sz="1100" dirty="0"/>
              <a:t>, intern; </a:t>
            </a:r>
            <a:r>
              <a:rPr lang="en-US" sz="1100" b="1" dirty="0"/>
              <a:t>Mitchell </a:t>
            </a:r>
            <a:r>
              <a:rPr lang="en-US" sz="1100" b="1" dirty="0" err="1"/>
              <a:t>Bauske</a:t>
            </a:r>
            <a:r>
              <a:rPr lang="en-US" sz="1100" dirty="0"/>
              <a:t>, intern; </a:t>
            </a:r>
            <a:r>
              <a:rPr lang="en-US" sz="1100" b="1" dirty="0" err="1"/>
              <a:t>Lyndsie</a:t>
            </a:r>
            <a:r>
              <a:rPr lang="en-US" sz="1100" b="1" dirty="0"/>
              <a:t> Park</a:t>
            </a:r>
            <a:r>
              <a:rPr lang="en-US" sz="1100" dirty="0"/>
              <a:t>, intern; </a:t>
            </a:r>
            <a:r>
              <a:rPr lang="en-US" sz="1100" b="1" dirty="0"/>
              <a:t>Peter Totten</a:t>
            </a:r>
            <a:r>
              <a:rPr lang="en-US" sz="1100" dirty="0"/>
              <a:t>, intern; </a:t>
            </a:r>
            <a:r>
              <a:rPr lang="en-US" sz="1100" b="1" dirty="0"/>
              <a:t>Christina Johnson</a:t>
            </a:r>
            <a:r>
              <a:rPr lang="en-US" sz="1100" dirty="0"/>
              <a:t>, Artistic lead; </a:t>
            </a:r>
            <a:r>
              <a:rPr lang="en-US" sz="1100" b="1" dirty="0"/>
              <a:t>Shane </a:t>
            </a:r>
            <a:r>
              <a:rPr lang="en-US" sz="1100" b="1" dirty="0" err="1"/>
              <a:t>Reetz</a:t>
            </a:r>
            <a:r>
              <a:rPr lang="en-US" sz="1100" dirty="0"/>
              <a:t>, Documentary lead; </a:t>
            </a:r>
            <a:r>
              <a:rPr lang="en-US" sz="1100" b="1" dirty="0" err="1"/>
              <a:t>Bree</a:t>
            </a:r>
            <a:r>
              <a:rPr lang="en-US" sz="1100" b="1" dirty="0"/>
              <a:t> </a:t>
            </a:r>
            <a:r>
              <a:rPr lang="en-US" sz="1100" b="1" dirty="0" err="1"/>
              <a:t>Malingnen</a:t>
            </a:r>
            <a:r>
              <a:rPr lang="en-US" sz="1100" dirty="0"/>
              <a:t>, </a:t>
            </a:r>
            <a:r>
              <a:rPr lang="en-US" sz="1100" dirty="0" err="1"/>
              <a:t>Infrographics</a:t>
            </a:r>
            <a:r>
              <a:rPr lang="en-US" sz="1100" dirty="0"/>
              <a:t> artist; </a:t>
            </a:r>
            <a:r>
              <a:rPr lang="en-US" sz="1100" b="1" dirty="0"/>
              <a:t>Samira </a:t>
            </a:r>
            <a:r>
              <a:rPr lang="en-US" sz="1100" b="1" dirty="0" err="1"/>
              <a:t>Mafi</a:t>
            </a:r>
            <a:r>
              <a:rPr lang="en-US" sz="1100" b="1" dirty="0"/>
              <a:t> </a:t>
            </a:r>
            <a:r>
              <a:rPr lang="en-US" sz="1100" b="1" dirty="0" err="1"/>
              <a:t>Moghaddam</a:t>
            </a:r>
            <a:r>
              <a:rPr lang="en-US" sz="1100" dirty="0"/>
              <a:t>, Marker development; </a:t>
            </a:r>
            <a:r>
              <a:rPr lang="en-US" sz="1100" b="1" dirty="0" err="1"/>
              <a:t>Rian</a:t>
            </a:r>
            <a:r>
              <a:rPr lang="en-US" sz="1100" b="1" dirty="0"/>
              <a:t> Lee</a:t>
            </a:r>
            <a:r>
              <a:rPr lang="en-US" sz="1100" dirty="0"/>
              <a:t>, Marker development; </a:t>
            </a:r>
            <a:r>
              <a:rPr lang="en-US" sz="1100" b="1" dirty="0" err="1"/>
              <a:t>Sujan</a:t>
            </a:r>
            <a:r>
              <a:rPr lang="en-US" sz="1100" b="1" dirty="0"/>
              <a:t> </a:t>
            </a:r>
            <a:r>
              <a:rPr lang="en-US" sz="1100" b="1" dirty="0" err="1"/>
              <a:t>Mamidi</a:t>
            </a:r>
            <a:r>
              <a:rPr lang="en-US" sz="1100" dirty="0"/>
              <a:t>, Statistical analysis; </a:t>
            </a:r>
            <a:r>
              <a:rPr lang="en-US" sz="1100" b="1" dirty="0"/>
              <a:t>Stacy Halvorson</a:t>
            </a:r>
            <a:r>
              <a:rPr lang="en-US" sz="1100" dirty="0"/>
              <a:t>, extension associate; </a:t>
            </a:r>
            <a:r>
              <a:rPr lang="en-US" sz="1100" b="1" dirty="0"/>
              <a:t>Leah </a:t>
            </a:r>
            <a:r>
              <a:rPr lang="en-US" sz="1100" b="1" dirty="0" err="1"/>
              <a:t>Whigham</a:t>
            </a:r>
            <a:r>
              <a:rPr lang="en-US" sz="1100" dirty="0"/>
              <a:t>, nutrition researcher; </a:t>
            </a:r>
            <a:r>
              <a:rPr lang="en-US" sz="1100" b="1" dirty="0"/>
              <a:t>Deb </a:t>
            </a:r>
            <a:r>
              <a:rPr lang="en-US" sz="1100" b="1" dirty="0" err="1"/>
              <a:t>Habedank</a:t>
            </a:r>
            <a:r>
              <a:rPr lang="en-US" sz="1100" dirty="0"/>
              <a:t>, childcare director; </a:t>
            </a:r>
            <a:r>
              <a:rPr lang="en-US" sz="1100" b="1" dirty="0"/>
              <a:t>Todd </a:t>
            </a:r>
            <a:r>
              <a:rPr lang="en-US" sz="1100" b="1" dirty="0" err="1"/>
              <a:t>Weinmann</a:t>
            </a:r>
            <a:r>
              <a:rPr lang="en-US" sz="1100" dirty="0"/>
              <a:t>, extension agent; </a:t>
            </a:r>
            <a:r>
              <a:rPr lang="en-US" sz="1100" b="1" dirty="0"/>
              <a:t>Steve </a:t>
            </a:r>
            <a:r>
              <a:rPr lang="en-US" sz="1100" b="1" dirty="0" err="1"/>
              <a:t>Sagaser</a:t>
            </a:r>
            <a:r>
              <a:rPr lang="en-US" sz="1100" dirty="0"/>
              <a:t>, extension agent; </a:t>
            </a:r>
            <a:r>
              <a:rPr lang="en-US" sz="1100" b="1" dirty="0"/>
              <a:t>Chelsea </a:t>
            </a:r>
            <a:r>
              <a:rPr lang="en-US" sz="1100" b="1" dirty="0" err="1"/>
              <a:t>Langus</a:t>
            </a:r>
            <a:r>
              <a:rPr lang="en-US" sz="1100" dirty="0"/>
              <a:t>, intern; </a:t>
            </a:r>
            <a:r>
              <a:rPr lang="en-US" sz="1100" b="1" dirty="0"/>
              <a:t>Alexandra </a:t>
            </a:r>
            <a:r>
              <a:rPr lang="en-US" sz="1100" b="1" dirty="0" err="1"/>
              <a:t>Idso</a:t>
            </a:r>
            <a:r>
              <a:rPr lang="en-US" sz="1100" dirty="0"/>
              <a:t>, intern; </a:t>
            </a:r>
            <a:r>
              <a:rPr lang="en-US" sz="1100" b="1" dirty="0"/>
              <a:t>Aimee Henning</a:t>
            </a:r>
            <a:r>
              <a:rPr lang="en-US" sz="1100" dirty="0"/>
              <a:t>, intern, </a:t>
            </a:r>
            <a:r>
              <a:rPr lang="en-US" sz="1100" b="1" dirty="0"/>
              <a:t>Kendra Otto</a:t>
            </a:r>
            <a:r>
              <a:rPr lang="en-US" sz="1100" dirty="0"/>
              <a:t>, intern; </a:t>
            </a:r>
            <a:r>
              <a:rPr lang="en-US" sz="1100" b="1" dirty="0"/>
              <a:t>Emily </a:t>
            </a:r>
            <a:r>
              <a:rPr lang="en-US" sz="1100" b="1" dirty="0" err="1"/>
              <a:t>Westrom</a:t>
            </a:r>
            <a:r>
              <a:rPr lang="en-US" sz="1100" dirty="0"/>
              <a:t>, intern; </a:t>
            </a:r>
            <a:r>
              <a:rPr lang="en-US" sz="1100" b="1" dirty="0"/>
              <a:t>Amy Hutchinson</a:t>
            </a:r>
            <a:r>
              <a:rPr lang="en-US" sz="1100" dirty="0"/>
              <a:t>, intern; </a:t>
            </a:r>
            <a:r>
              <a:rPr lang="en-US" sz="1100" b="1" dirty="0"/>
              <a:t>Kayla </a:t>
            </a:r>
            <a:r>
              <a:rPr lang="en-US" sz="1100" b="1" dirty="0" err="1"/>
              <a:t>Bahtiraj</a:t>
            </a:r>
            <a:r>
              <a:rPr lang="en-US" sz="1100" dirty="0"/>
              <a:t>, intern. </a:t>
            </a:r>
            <a:r>
              <a:rPr lang="en-US" sz="1100" b="1" i="1" u="sng" dirty="0" err="1"/>
              <a:t>Univ</a:t>
            </a:r>
            <a:r>
              <a:rPr lang="en-US" sz="1100" b="1" i="1" u="sng" dirty="0"/>
              <a:t> Nebraska, Lincoln</a:t>
            </a:r>
            <a:r>
              <a:rPr lang="en-US" sz="1100" dirty="0"/>
              <a:t>: </a:t>
            </a:r>
            <a:r>
              <a:rPr lang="en-US" sz="1100" b="1" dirty="0"/>
              <a:t>Carlos </a:t>
            </a:r>
            <a:r>
              <a:rPr lang="en-US" sz="1100" b="1" dirty="0" err="1"/>
              <a:t>Urrea</a:t>
            </a:r>
            <a:r>
              <a:rPr lang="en-US" sz="1100" dirty="0"/>
              <a:t>, , Co-PD; </a:t>
            </a:r>
            <a:r>
              <a:rPr lang="en-US" sz="1100" b="1" dirty="0"/>
              <a:t>Nicole </a:t>
            </a:r>
            <a:r>
              <a:rPr lang="en-US" sz="1100" b="1" dirty="0" err="1"/>
              <a:t>Schnitger</a:t>
            </a:r>
            <a:r>
              <a:rPr lang="en-US" sz="1100" dirty="0"/>
              <a:t>, intern; </a:t>
            </a:r>
            <a:r>
              <a:rPr lang="en-US" sz="1100" b="1" dirty="0"/>
              <a:t>Misty </a:t>
            </a:r>
            <a:r>
              <a:rPr lang="en-US" sz="1100" b="1" dirty="0" err="1"/>
              <a:t>Griffitts</a:t>
            </a:r>
            <a:r>
              <a:rPr lang="en-US" sz="1100" dirty="0"/>
              <a:t>, intern; </a:t>
            </a:r>
            <a:r>
              <a:rPr lang="en-US" sz="1100" b="1" dirty="0"/>
              <a:t>Scout Wilson</a:t>
            </a:r>
            <a:r>
              <a:rPr lang="en-US" sz="1100" dirty="0"/>
              <a:t>, intern; </a:t>
            </a:r>
            <a:r>
              <a:rPr lang="en-US" sz="1100" b="1" dirty="0"/>
              <a:t>Charity </a:t>
            </a:r>
            <a:r>
              <a:rPr lang="en-US" sz="1100" b="1" dirty="0" err="1"/>
              <a:t>Berkey</a:t>
            </a:r>
            <a:r>
              <a:rPr lang="en-US" sz="1100" dirty="0"/>
              <a:t>, intern; </a:t>
            </a:r>
            <a:r>
              <a:rPr lang="en-US" sz="1100" b="1" dirty="0"/>
              <a:t>Danielle Becker</a:t>
            </a:r>
            <a:r>
              <a:rPr lang="en-US" sz="1100" dirty="0"/>
              <a:t>, intern; </a:t>
            </a:r>
            <a:r>
              <a:rPr lang="en-US" sz="1100" b="1" i="1" u="sng" dirty="0"/>
              <a:t>USDA/Houston</a:t>
            </a:r>
            <a:r>
              <a:rPr lang="en-US" sz="1100" dirty="0"/>
              <a:t>: </a:t>
            </a:r>
            <a:r>
              <a:rPr lang="en-US" sz="1100" b="1" dirty="0"/>
              <a:t>Michael </a:t>
            </a:r>
            <a:r>
              <a:rPr lang="en-US" sz="1100" b="1" dirty="0" err="1"/>
              <a:t>Grusak</a:t>
            </a:r>
            <a:r>
              <a:rPr lang="en-US" sz="1100" dirty="0"/>
              <a:t>, Co-PD, nutritional analysis; </a:t>
            </a:r>
            <a:r>
              <a:rPr lang="en-US" sz="1100" b="1" dirty="0"/>
              <a:t>Paz </a:t>
            </a:r>
            <a:r>
              <a:rPr lang="en-US" sz="1100" b="1" dirty="0" err="1"/>
              <a:t>Etcheverry</a:t>
            </a:r>
            <a:r>
              <a:rPr lang="en-US" sz="1100" dirty="0"/>
              <a:t>, cooperator; </a:t>
            </a:r>
            <a:r>
              <a:rPr lang="en-US" sz="1100" b="1" dirty="0"/>
              <a:t>David </a:t>
            </a:r>
            <a:r>
              <a:rPr lang="en-US" sz="1100" b="1" dirty="0" err="1"/>
              <a:t>Dworak</a:t>
            </a:r>
            <a:r>
              <a:rPr lang="en-US" sz="1100" dirty="0"/>
              <a:t>, technician; </a:t>
            </a:r>
            <a:r>
              <a:rPr lang="en-US" sz="1100" b="1" dirty="0"/>
              <a:t>Lori Center</a:t>
            </a:r>
            <a:r>
              <a:rPr lang="en-US" sz="1100" dirty="0"/>
              <a:t>, technician; </a:t>
            </a:r>
            <a:r>
              <a:rPr lang="en-US" sz="1100" b="1" dirty="0"/>
              <a:t>William Carter</a:t>
            </a:r>
            <a:r>
              <a:rPr lang="en-US" sz="1100" dirty="0"/>
              <a:t>, intern; </a:t>
            </a:r>
            <a:r>
              <a:rPr lang="en-US" sz="1100" b="1" i="1" u="sng" dirty="0"/>
              <a:t>Oregon State </a:t>
            </a:r>
            <a:r>
              <a:rPr lang="en-US" sz="1100" b="1" i="1" u="sng" dirty="0" err="1"/>
              <a:t>Univ</a:t>
            </a:r>
            <a:r>
              <a:rPr lang="en-US" sz="1100" dirty="0"/>
              <a:t>: </a:t>
            </a:r>
            <a:r>
              <a:rPr lang="en-US" sz="1100" b="1" dirty="0"/>
              <a:t>Jim Myers</a:t>
            </a:r>
            <a:r>
              <a:rPr lang="en-US" sz="1100" dirty="0"/>
              <a:t>,; Co-PD, Nutritional analysis, breeding; </a:t>
            </a:r>
            <a:r>
              <a:rPr lang="en-US" sz="1100" b="1" dirty="0"/>
              <a:t>Annie </a:t>
            </a:r>
            <a:r>
              <a:rPr lang="en-US" sz="1100" b="1" dirty="0" err="1"/>
              <a:t>Chozinski</a:t>
            </a:r>
            <a:r>
              <a:rPr lang="en-US" sz="1100" dirty="0"/>
              <a:t>, faculty research assistant; </a:t>
            </a:r>
            <a:r>
              <a:rPr lang="en-US" sz="1100" b="1" dirty="0"/>
              <a:t>Kara Young</a:t>
            </a:r>
            <a:r>
              <a:rPr lang="en-US" sz="1100" dirty="0"/>
              <a:t>, intern; </a:t>
            </a:r>
            <a:r>
              <a:rPr lang="en-US" sz="1100" b="1" dirty="0"/>
              <a:t>Katrina </a:t>
            </a:r>
            <a:r>
              <a:rPr lang="en-US" sz="1100" b="1" dirty="0" err="1"/>
              <a:t>Maguell</a:t>
            </a:r>
            <a:r>
              <a:rPr lang="en-US" sz="1100" dirty="0" err="1"/>
              <a:t>i</a:t>
            </a:r>
            <a:r>
              <a:rPr lang="en-US" sz="1100" dirty="0"/>
              <a:t>, intern. </a:t>
            </a:r>
            <a:r>
              <a:rPr lang="en-US" sz="1100" b="1" i="1" u="sng" dirty="0" err="1"/>
              <a:t>Univ</a:t>
            </a:r>
            <a:r>
              <a:rPr lang="en-US" sz="1100" b="1" i="1" u="sng" dirty="0"/>
              <a:t> California, Davis</a:t>
            </a:r>
            <a:r>
              <a:rPr lang="en-US" sz="1100" dirty="0"/>
              <a:t>: </a:t>
            </a:r>
            <a:r>
              <a:rPr lang="en-US" sz="1100" b="1" dirty="0"/>
              <a:t>Paul </a:t>
            </a:r>
            <a:r>
              <a:rPr lang="en-US" sz="1100" b="1" dirty="0" err="1"/>
              <a:t>Gepts</a:t>
            </a:r>
            <a:r>
              <a:rPr lang="en-US" sz="1100" dirty="0"/>
              <a:t>, Co-PD, data base development; </a:t>
            </a:r>
            <a:r>
              <a:rPr lang="en-US" sz="1100" b="1" dirty="0"/>
              <a:t>Shelby </a:t>
            </a:r>
            <a:r>
              <a:rPr lang="en-US" sz="1100" b="1" dirty="0" err="1"/>
              <a:t>Repinski</a:t>
            </a:r>
            <a:r>
              <a:rPr lang="en-US" sz="1100" dirty="0"/>
              <a:t>, Graduate student, QTL entry to database; </a:t>
            </a:r>
            <a:r>
              <a:rPr lang="en-US" sz="1100" b="1" dirty="0"/>
              <a:t>Adriana Navarro Gomez</a:t>
            </a:r>
            <a:r>
              <a:rPr lang="en-US" sz="1100" dirty="0"/>
              <a:t>, Graduate student, QTL entry to database; </a:t>
            </a:r>
            <a:r>
              <a:rPr lang="en-US" sz="1100" b="1" dirty="0"/>
              <a:t>Sun Lei</a:t>
            </a:r>
            <a:r>
              <a:rPr lang="en-US" sz="1100" dirty="0"/>
              <a:t>, Graduate student; </a:t>
            </a:r>
            <a:r>
              <a:rPr lang="en-US" sz="1100" b="1" dirty="0"/>
              <a:t>Tania </a:t>
            </a:r>
            <a:r>
              <a:rPr lang="en-US" sz="1100" b="1" dirty="0" err="1"/>
              <a:t>Gioia</a:t>
            </a:r>
            <a:r>
              <a:rPr lang="en-US" sz="1100" dirty="0"/>
              <a:t>, Graduate Student; </a:t>
            </a:r>
            <a:r>
              <a:rPr lang="en-US" sz="1100" b="1" dirty="0" err="1"/>
              <a:t>Dawei</a:t>
            </a:r>
            <a:r>
              <a:rPr lang="en-US" sz="1100" b="1" dirty="0"/>
              <a:t> Lin</a:t>
            </a:r>
            <a:r>
              <a:rPr lang="en-US" sz="1100" dirty="0"/>
              <a:t>, Bioinformatics and database lead; </a:t>
            </a:r>
            <a:r>
              <a:rPr lang="en-US" sz="1100" b="1" dirty="0"/>
              <a:t>Jose </a:t>
            </a:r>
            <a:r>
              <a:rPr lang="en-US" sz="1100" b="1" dirty="0" err="1"/>
              <a:t>Boveda</a:t>
            </a:r>
            <a:r>
              <a:rPr lang="en-US" sz="1100" dirty="0"/>
              <a:t>, Database/web programmer; </a:t>
            </a:r>
            <a:r>
              <a:rPr lang="en-US" sz="1100" b="1" dirty="0"/>
              <a:t>Joe </a:t>
            </a:r>
            <a:r>
              <a:rPr lang="en-US" sz="1100" b="1" dirty="0" err="1"/>
              <a:t>Fass</a:t>
            </a:r>
            <a:r>
              <a:rPr lang="en-US" sz="1100" dirty="0"/>
              <a:t>, Lead programmer; </a:t>
            </a:r>
            <a:r>
              <a:rPr lang="en-US" sz="1100" b="1" dirty="0"/>
              <a:t>Nikhil Joshi</a:t>
            </a:r>
            <a:r>
              <a:rPr lang="en-US" sz="1100" dirty="0"/>
              <a:t>, Bioinformatics programmer; </a:t>
            </a:r>
            <a:r>
              <a:rPr lang="en-US" sz="1100" b="1" dirty="0"/>
              <a:t>Monica Britton</a:t>
            </a:r>
            <a:r>
              <a:rPr lang="en-US" sz="1100" dirty="0"/>
              <a:t>, Bioinformatics analyst; </a:t>
            </a:r>
            <a:r>
              <a:rPr lang="en-US" sz="1100" b="1" dirty="0" err="1"/>
              <a:t>Zhi</a:t>
            </a:r>
            <a:r>
              <a:rPr lang="en-US" sz="1100" b="1" dirty="0"/>
              <a:t>-Wei Lu</a:t>
            </a:r>
            <a:r>
              <a:rPr lang="en-US" sz="1100" dirty="0"/>
              <a:t>, Bioinformatics analyst. </a:t>
            </a:r>
            <a:r>
              <a:rPr lang="en-US" sz="1100" b="1" i="1" u="sng" dirty="0"/>
              <a:t>Michigan State </a:t>
            </a:r>
            <a:r>
              <a:rPr lang="en-US" sz="1100" b="1" i="1" u="sng" dirty="0" err="1"/>
              <a:t>Univ</a:t>
            </a:r>
            <a:r>
              <a:rPr lang="en-US" sz="1100" dirty="0"/>
              <a:t>: </a:t>
            </a:r>
            <a:r>
              <a:rPr lang="en-US" sz="1100" b="1" dirty="0"/>
              <a:t>Jim Kelly</a:t>
            </a:r>
            <a:r>
              <a:rPr lang="en-US" sz="1100" dirty="0"/>
              <a:t>, Co-PD, Breeding, education; </a:t>
            </a:r>
            <a:r>
              <a:rPr lang="en-US" sz="1100" b="1" dirty="0"/>
              <a:t>Evan Wright</a:t>
            </a:r>
            <a:r>
              <a:rPr lang="en-US" sz="1100" dirty="0"/>
              <a:t>, technician; </a:t>
            </a:r>
            <a:r>
              <a:rPr lang="en-US" sz="1100" b="1" dirty="0"/>
              <a:t>Amy </a:t>
            </a:r>
            <a:r>
              <a:rPr lang="en-US" sz="1100" b="1" dirty="0" err="1"/>
              <a:t>Lasley</a:t>
            </a:r>
            <a:r>
              <a:rPr lang="en-US" sz="1100" dirty="0"/>
              <a:t>, MSU, graduate student; </a:t>
            </a:r>
            <a:r>
              <a:rPr lang="en-US" sz="1100" b="1" dirty="0"/>
              <a:t>Valerio </a:t>
            </a:r>
            <a:r>
              <a:rPr lang="en-US" sz="1100" b="1" dirty="0" err="1"/>
              <a:t>Hoyos</a:t>
            </a:r>
            <a:r>
              <a:rPr lang="en-US" sz="1100" b="1" dirty="0"/>
              <a:t> Villegas</a:t>
            </a:r>
            <a:r>
              <a:rPr lang="en-US" sz="1100" dirty="0"/>
              <a:t>, graduate student; </a:t>
            </a:r>
            <a:r>
              <a:rPr lang="en-US" sz="1100" b="1" dirty="0"/>
              <a:t>Rosa </a:t>
            </a:r>
            <a:r>
              <a:rPr lang="en-US" sz="1100" b="1" dirty="0" err="1"/>
              <a:t>Castanon</a:t>
            </a:r>
            <a:r>
              <a:rPr lang="en-US" sz="1100" dirty="0"/>
              <a:t>, intern; </a:t>
            </a:r>
            <a:r>
              <a:rPr lang="en-US" sz="1100" b="1" dirty="0"/>
              <a:t>Brittany Lane</a:t>
            </a:r>
            <a:r>
              <a:rPr lang="en-US" sz="1100" dirty="0"/>
              <a:t>, intern. </a:t>
            </a:r>
            <a:r>
              <a:rPr lang="en-US" sz="1100" b="1" i="1" u="sng" dirty="0"/>
              <a:t>USDA/Prosser</a:t>
            </a:r>
            <a:r>
              <a:rPr lang="en-US" sz="1100" dirty="0"/>
              <a:t>: </a:t>
            </a:r>
            <a:r>
              <a:rPr lang="en-US" sz="1100" b="1" dirty="0"/>
              <a:t>Phil </a:t>
            </a:r>
            <a:r>
              <a:rPr lang="en-US" sz="1100" b="1" dirty="0" err="1"/>
              <a:t>Miklas</a:t>
            </a:r>
            <a:r>
              <a:rPr lang="en-US" sz="1100" dirty="0"/>
              <a:t>, Co-PD, Field increase of core population; </a:t>
            </a:r>
            <a:r>
              <a:rPr lang="en-US" sz="1100" b="1" dirty="0"/>
              <a:t>Susan Swanson</a:t>
            </a:r>
            <a:r>
              <a:rPr lang="en-US" sz="1100" dirty="0"/>
              <a:t>, technician; </a:t>
            </a:r>
            <a:r>
              <a:rPr lang="en-US" sz="1100" b="1" dirty="0"/>
              <a:t>Jennifer Trapp</a:t>
            </a:r>
            <a:r>
              <a:rPr lang="en-US" sz="1100" dirty="0"/>
              <a:t>, technician; </a:t>
            </a:r>
            <a:r>
              <a:rPr lang="en-US" sz="1100" b="1" dirty="0"/>
              <a:t>Jeff Coulson</a:t>
            </a:r>
            <a:r>
              <a:rPr lang="en-US" sz="1100" dirty="0"/>
              <a:t>, technician. </a:t>
            </a:r>
            <a:r>
              <a:rPr lang="en-US" sz="1100" b="1" i="1" u="sng" dirty="0"/>
              <a:t>USDA/Beltsville</a:t>
            </a:r>
            <a:r>
              <a:rPr lang="en-US" sz="1100" dirty="0"/>
              <a:t>: </a:t>
            </a:r>
            <a:r>
              <a:rPr lang="en-US" sz="1100" b="1" dirty="0"/>
              <a:t>Perry </a:t>
            </a:r>
            <a:r>
              <a:rPr lang="en-US" sz="1100" b="1" dirty="0" err="1"/>
              <a:t>Cregan</a:t>
            </a:r>
            <a:r>
              <a:rPr lang="en-US" sz="1100" dirty="0"/>
              <a:t>, Co-PD, Marker development and screening; </a:t>
            </a:r>
            <a:r>
              <a:rPr lang="en-US" sz="1100" b="1" dirty="0"/>
              <a:t>David </a:t>
            </a:r>
            <a:r>
              <a:rPr lang="en-US" sz="1100" b="1" dirty="0" err="1"/>
              <a:t>Hyten</a:t>
            </a:r>
            <a:r>
              <a:rPr lang="en-US" sz="1100" dirty="0"/>
              <a:t>, Marker development and screening; </a:t>
            </a:r>
            <a:r>
              <a:rPr lang="en-US" sz="1100" b="1" dirty="0"/>
              <a:t>Edward </a:t>
            </a:r>
            <a:r>
              <a:rPr lang="en-US" sz="1100" b="1" dirty="0" err="1"/>
              <a:t>Fickus</a:t>
            </a:r>
            <a:r>
              <a:rPr lang="en-US" sz="1100" dirty="0"/>
              <a:t>, Marker development technician; </a:t>
            </a:r>
            <a:r>
              <a:rPr lang="en-US" sz="1100" b="1" dirty="0" err="1"/>
              <a:t>Qijiain</a:t>
            </a:r>
            <a:r>
              <a:rPr lang="en-US" sz="1100" b="1" dirty="0"/>
              <a:t> Song</a:t>
            </a:r>
            <a:r>
              <a:rPr lang="en-US" sz="1100" dirty="0"/>
              <a:t>, Bioinformatics analysis; </a:t>
            </a:r>
            <a:r>
              <a:rPr lang="en-US" sz="1100" b="1" dirty="0" err="1"/>
              <a:t>Gaofeng</a:t>
            </a:r>
            <a:r>
              <a:rPr lang="en-US" sz="1100" b="1" dirty="0"/>
              <a:t> </a:t>
            </a:r>
            <a:r>
              <a:rPr lang="en-US" sz="1100" b="1" dirty="0" err="1"/>
              <a:t>Jia</a:t>
            </a:r>
            <a:r>
              <a:rPr lang="en-US" sz="1100" dirty="0"/>
              <a:t>, marker and bioinformatics analysis; </a:t>
            </a:r>
            <a:r>
              <a:rPr lang="en-US" sz="1100" b="1" dirty="0" err="1"/>
              <a:t>Josaine</a:t>
            </a:r>
            <a:r>
              <a:rPr lang="en-US" sz="1100" b="1" dirty="0"/>
              <a:t> </a:t>
            </a:r>
            <a:r>
              <a:rPr lang="en-US" sz="1100" b="1" dirty="0" err="1"/>
              <a:t>Rodriques</a:t>
            </a:r>
            <a:r>
              <a:rPr lang="en-US" sz="1100" dirty="0"/>
              <a:t>, Federal University of </a:t>
            </a:r>
            <a:r>
              <a:rPr lang="en-US" sz="1100" dirty="0" err="1"/>
              <a:t>Vicosa</a:t>
            </a:r>
            <a:r>
              <a:rPr lang="en-US" sz="1100" dirty="0"/>
              <a:t>, Brazil, SSR analysis, graduate; </a:t>
            </a:r>
            <a:r>
              <a:rPr lang="en-US" sz="1100" b="1" dirty="0"/>
              <a:t>Charles Quigley</a:t>
            </a:r>
            <a:r>
              <a:rPr lang="en-US" sz="1100" dirty="0"/>
              <a:t>, research DNA sequencing. </a:t>
            </a:r>
            <a:r>
              <a:rPr lang="en-US" sz="1100" b="1" i="1" u="sng" dirty="0" err="1"/>
              <a:t>Seminis</a:t>
            </a:r>
            <a:r>
              <a:rPr lang="en-US" sz="1100" dirty="0"/>
              <a:t>: </a:t>
            </a:r>
            <a:r>
              <a:rPr lang="en-US" sz="1100" b="1" dirty="0"/>
              <a:t>Ken </a:t>
            </a:r>
            <a:r>
              <a:rPr lang="en-US" sz="1100" b="1" dirty="0" err="1"/>
              <a:t>Kmecik</a:t>
            </a:r>
            <a:r>
              <a:rPr lang="en-US" sz="1100" dirty="0"/>
              <a:t>, Greenhouse/field increase of core population. </a:t>
            </a:r>
            <a:r>
              <a:rPr lang="en-US" sz="1100" b="1" i="1" u="sng" dirty="0"/>
              <a:t>Colorado State </a:t>
            </a:r>
            <a:r>
              <a:rPr lang="en-US" sz="1100" b="1" i="1" u="sng" dirty="0" err="1"/>
              <a:t>Univ</a:t>
            </a:r>
            <a:r>
              <a:rPr lang="en-US" sz="1100" dirty="0"/>
              <a:t>: </a:t>
            </a:r>
            <a:r>
              <a:rPr lang="en-US" sz="1100" b="1" dirty="0"/>
              <a:t>Mark Brick</a:t>
            </a:r>
            <a:r>
              <a:rPr lang="en-US" sz="1100" dirty="0"/>
              <a:t>, Breeding, education, nutrition analysis; </a:t>
            </a:r>
            <a:r>
              <a:rPr lang="en-US" sz="1100" b="1" dirty="0"/>
              <a:t>Henry Thompson</a:t>
            </a:r>
            <a:r>
              <a:rPr lang="en-US" sz="1100" dirty="0"/>
              <a:t>, Nutrition analysis; </a:t>
            </a:r>
            <a:r>
              <a:rPr lang="en-US" sz="1100" b="1" dirty="0" err="1"/>
              <a:t>Soni</a:t>
            </a:r>
            <a:r>
              <a:rPr lang="en-US" sz="1100" b="1" dirty="0"/>
              <a:t> </a:t>
            </a:r>
            <a:r>
              <a:rPr lang="en-US" sz="1100" b="1" dirty="0" err="1"/>
              <a:t>Hueftle</a:t>
            </a:r>
            <a:r>
              <a:rPr lang="en-US" sz="1100" dirty="0"/>
              <a:t>, intern; </a:t>
            </a:r>
            <a:r>
              <a:rPr lang="en-US" sz="1100" b="1" dirty="0"/>
              <a:t>Griffin Carpenter</a:t>
            </a:r>
            <a:r>
              <a:rPr lang="en-US" sz="1100" dirty="0"/>
              <a:t>, intern; </a:t>
            </a:r>
            <a:r>
              <a:rPr lang="en-US" sz="1100" b="1" dirty="0"/>
              <a:t>Keera Brown</a:t>
            </a:r>
            <a:r>
              <a:rPr lang="en-US" sz="1100" dirty="0"/>
              <a:t>, intern; </a:t>
            </a:r>
            <a:r>
              <a:rPr lang="en-US" sz="1100" b="1" dirty="0"/>
              <a:t>Alyssa </a:t>
            </a:r>
            <a:r>
              <a:rPr lang="en-US" sz="1100" b="1" dirty="0" err="1"/>
              <a:t>Bollig</a:t>
            </a:r>
            <a:r>
              <a:rPr lang="en-US" sz="1100" dirty="0"/>
              <a:t>, intern; </a:t>
            </a:r>
            <a:r>
              <a:rPr lang="en-US" sz="1100" b="1" dirty="0"/>
              <a:t>Dimas </a:t>
            </a:r>
            <a:r>
              <a:rPr lang="en-US" sz="1100" b="1" dirty="0" err="1"/>
              <a:t>Echeveria</a:t>
            </a:r>
            <a:r>
              <a:rPr lang="en-US" sz="1100" b="1" dirty="0"/>
              <a:t> Moreno</a:t>
            </a:r>
            <a:r>
              <a:rPr lang="en-US" sz="1100" dirty="0"/>
              <a:t>, Research associate, nutrition analysis. </a:t>
            </a:r>
            <a:r>
              <a:rPr lang="en-US" sz="1100" b="1" i="1" u="sng" dirty="0"/>
              <a:t>USDA/East Lansing</a:t>
            </a:r>
            <a:r>
              <a:rPr lang="en-US" sz="1100" dirty="0"/>
              <a:t>: </a:t>
            </a:r>
            <a:r>
              <a:rPr lang="en-US" sz="1100" b="1" dirty="0"/>
              <a:t>Karen </a:t>
            </a:r>
            <a:r>
              <a:rPr lang="en-US" sz="1100" b="1" dirty="0" err="1"/>
              <a:t>Cichy</a:t>
            </a:r>
            <a:r>
              <a:rPr lang="en-US" sz="1100" dirty="0"/>
              <a:t>, Co-PD, Nutritional analysis; </a:t>
            </a:r>
            <a:r>
              <a:rPr lang="en-US" sz="1100" b="1" dirty="0"/>
              <a:t>Nicole Butler</a:t>
            </a:r>
            <a:r>
              <a:rPr lang="en-US" sz="1100" dirty="0"/>
              <a:t>, graduate student; </a:t>
            </a:r>
            <a:r>
              <a:rPr lang="en-US" sz="1100" b="1" i="1" u="sng" dirty="0"/>
              <a:t>USDA/</a:t>
            </a:r>
            <a:r>
              <a:rPr lang="en-US" sz="1100" b="1" i="1" u="sng" dirty="0" err="1"/>
              <a:t>Mayquez</a:t>
            </a:r>
            <a:r>
              <a:rPr lang="en-US" sz="1100" b="1" i="1" u="sng" dirty="0"/>
              <a:t>, PR</a:t>
            </a:r>
            <a:r>
              <a:rPr lang="en-US" sz="1100" dirty="0"/>
              <a:t>: </a:t>
            </a:r>
            <a:r>
              <a:rPr lang="en-US" sz="1100" b="1" dirty="0"/>
              <a:t>Tim Porch</a:t>
            </a:r>
            <a:r>
              <a:rPr lang="en-US" sz="1100" dirty="0"/>
              <a:t>, Co-PD, Field stress analysis; </a:t>
            </a:r>
            <a:r>
              <a:rPr lang="en-US" sz="1100" b="1" dirty="0"/>
              <a:t>Abraham Montes</a:t>
            </a:r>
            <a:r>
              <a:rPr lang="en-US" sz="1100" dirty="0"/>
              <a:t>, technician; </a:t>
            </a:r>
            <a:r>
              <a:rPr lang="en-US" sz="1100" b="1" dirty="0" err="1"/>
              <a:t>Franquie</a:t>
            </a:r>
            <a:r>
              <a:rPr lang="en-US" sz="1100" b="1" dirty="0"/>
              <a:t> Colon</a:t>
            </a:r>
            <a:r>
              <a:rPr lang="en-US" sz="1100" dirty="0"/>
              <a:t>, research assistant; </a:t>
            </a:r>
            <a:r>
              <a:rPr lang="en-US" sz="1100" b="1" dirty="0"/>
              <a:t>Gregory Howard</a:t>
            </a:r>
            <a:r>
              <a:rPr lang="en-US" sz="1100" dirty="0"/>
              <a:t>, research; </a:t>
            </a:r>
            <a:r>
              <a:rPr lang="en-US" sz="1100" b="1" dirty="0" err="1"/>
              <a:t>Edlin</a:t>
            </a:r>
            <a:r>
              <a:rPr lang="en-US" sz="1100" b="1" dirty="0"/>
              <a:t> Gonzalez</a:t>
            </a:r>
            <a:r>
              <a:rPr lang="en-US" sz="1100" dirty="0"/>
              <a:t>, research.</a:t>
            </a:r>
          </a:p>
        </p:txBody>
      </p:sp>
      <p:sp>
        <p:nvSpPr>
          <p:cNvPr id="4" name="Text Box 295"/>
          <p:cNvSpPr txBox="1">
            <a:spLocks noChangeArrowheads="1"/>
          </p:cNvSpPr>
          <p:nvPr/>
        </p:nvSpPr>
        <p:spPr bwMode="auto">
          <a:xfrm>
            <a:off x="2133600" y="381000"/>
            <a:ext cx="4800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/>
              <a:t>85 Active Participants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702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3"/>
          <p:cNvGrpSpPr>
            <a:grpSpLocks/>
          </p:cNvGrpSpPr>
          <p:nvPr/>
        </p:nvGrpSpPr>
        <p:grpSpPr bwMode="auto">
          <a:xfrm>
            <a:off x="793750" y="3733800"/>
            <a:ext cx="7588250" cy="2122488"/>
            <a:chOff x="-13394436" y="5380038"/>
            <a:chExt cx="10696956" cy="2925762"/>
          </a:xfrm>
        </p:grpSpPr>
        <p:pic>
          <p:nvPicPr>
            <p:cNvPr id="307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94" b="19952"/>
            <a:stretch>
              <a:fillRect/>
            </a:stretch>
          </p:blipFill>
          <p:spPr bwMode="auto">
            <a:xfrm>
              <a:off x="-12492228" y="5380038"/>
              <a:ext cx="2212848" cy="105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03392" y="5380038"/>
              <a:ext cx="2476500" cy="102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94436" y="6590656"/>
              <a:ext cx="309372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2" name="Group 21"/>
            <p:cNvGrpSpPr>
              <a:grpSpLocks/>
            </p:cNvGrpSpPr>
            <p:nvPr/>
          </p:nvGrpSpPr>
          <p:grpSpPr bwMode="auto">
            <a:xfrm>
              <a:off x="-10069000" y="5380038"/>
              <a:ext cx="4046083" cy="2925762"/>
              <a:chOff x="-10039350" y="5380038"/>
              <a:chExt cx="4046083" cy="2925762"/>
            </a:xfrm>
          </p:grpSpPr>
          <p:pic>
            <p:nvPicPr>
              <p:cNvPr id="308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426008" y="7817887"/>
                <a:ext cx="2819400" cy="487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620318" y="5380038"/>
                <a:ext cx="320802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" name="Picture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039350" y="6576790"/>
                <a:ext cx="4046083" cy="958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3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91200" y="6556620"/>
              <a:ext cx="309372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9" descr="BeanCAPBanner_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04800"/>
            <a:ext cx="72358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2"/>
          <p:cNvSpPr txBox="1">
            <a:spLocks noChangeArrowheads="1"/>
          </p:cNvSpPr>
          <p:nvPr/>
        </p:nvSpPr>
        <p:spPr bwMode="auto">
          <a:xfrm>
            <a:off x="2540000" y="289560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u="sng"/>
              <a:t>Project Participants</a:t>
            </a:r>
          </a:p>
        </p:txBody>
      </p:sp>
      <p:pic>
        <p:nvPicPr>
          <p:cNvPr id="3077" name="Picture 7" descr="BeanCAP-LogoProofs_05-trimm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usda_nifa_c_rgb_7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12430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387475" y="381000"/>
            <a:ext cx="6308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Project Management Highlights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4282" y="1263908"/>
            <a:ext cx="5627118" cy="48320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Monthly conference calls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Participants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/>
              <a:t>Steering committee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/>
              <a:t>Advisory committee members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/>
              <a:t>Any project participant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Goal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Up-date everyone on recent project activity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Plan upcoming activities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Minutes provided on-line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400" b="1" dirty="0"/>
              <a:t>Advisory Board resignation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Dr. Chuck </a:t>
            </a:r>
            <a:r>
              <a:rPr lang="en-US" sz="2000" dirty="0" err="1"/>
              <a:t>Hibberd</a:t>
            </a:r>
            <a:r>
              <a:rPr lang="en-US" sz="2000" dirty="0"/>
              <a:t>, Purdue Extension </a:t>
            </a:r>
            <a:r>
              <a:rPr lang="en-US" sz="2000" dirty="0" smtClean="0"/>
              <a:t>resigned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 smtClean="0"/>
              <a:t>Dr. Christine Bruhn agreed to serve on board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/>
              <a:t>Dr. Fred Bliss, resigned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 smtClean="0"/>
              <a:t>Dr. Steve Beebe agreed to serve on board</a:t>
            </a:r>
          </a:p>
        </p:txBody>
      </p:sp>
      <p:pic>
        <p:nvPicPr>
          <p:cNvPr id="4100" name="Picture 7" descr="BeanCAP-LogoProofs_05-trim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usda_nifa_c_rgb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12430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8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380999" y="381000"/>
            <a:ext cx="83820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1: Market-class specific markers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19012"/>
              </p:ext>
            </p:extLst>
          </p:nvPr>
        </p:nvGraphicFramePr>
        <p:xfrm>
          <a:off x="1981200" y="1524000"/>
          <a:ext cx="5129128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170"/>
                <a:gridCol w="859636"/>
                <a:gridCol w="1887322"/>
              </a:tblGrid>
              <a:tr h="63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Market class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polymorphic SNPs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Snap Bean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59.6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Pinto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Small 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48.7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Pink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45.5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Great Northern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41.5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Small White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 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39.2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Navy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36.4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Black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Light red kidney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30.3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Dark red kidney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White kidney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  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21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Cranberry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  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14.3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8" descr="BeanCAP-LogoProofs_05-trim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usda_nifa_c_rgb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2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380999" y="381000"/>
            <a:ext cx="83820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1: Market-class specific markers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48432"/>
              </p:ext>
            </p:extLst>
          </p:nvPr>
        </p:nvGraphicFramePr>
        <p:xfrm>
          <a:off x="838200" y="1487537"/>
          <a:ext cx="7448296" cy="4456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032"/>
                <a:gridCol w="1505507"/>
                <a:gridCol w="1980930"/>
                <a:gridCol w="1267795"/>
                <a:gridCol w="1347032"/>
              </a:tblGrid>
              <a:tr h="6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Linkage group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SNPs mapped in 2011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SNPs mapped previously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Total SNPs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LG length (</a:t>
                      </a:r>
                      <a:r>
                        <a:rPr lang="en-US" sz="2000" b="1" u="none" strike="noStrike" dirty="0" err="1">
                          <a:effectLst/>
                        </a:rPr>
                        <a:t>cM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143.7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197.0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175.9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154.8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135.1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141.1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196.8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490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159.7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135.4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Pv11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122.3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2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6553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485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1665.5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8" descr="BeanCAP-LogoProofs_05-trim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usda_nifa_c_rgb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5"/>
          <p:cNvSpPr txBox="1">
            <a:spLocks noChangeArrowheads="1"/>
          </p:cNvSpPr>
          <p:nvPr/>
        </p:nvSpPr>
        <p:spPr bwMode="auto">
          <a:xfrm>
            <a:off x="380999" y="381000"/>
            <a:ext cx="83820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1: Market-class specific markers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8680"/>
              </p:ext>
            </p:extLst>
          </p:nvPr>
        </p:nvGraphicFramePr>
        <p:xfrm>
          <a:off x="990600" y="1524000"/>
          <a:ext cx="7173912" cy="250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450"/>
                <a:gridCol w="2226388"/>
                <a:gridCol w="235007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Market Class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Indels</a:t>
                      </a:r>
                      <a:r>
                        <a:rPr lang="en-US" sz="2000" b="1" u="none" strike="noStrike" dirty="0">
                          <a:effectLst/>
                        </a:rPr>
                        <a:t> (&gt;7 </a:t>
                      </a:r>
                      <a:r>
                        <a:rPr lang="en-US" sz="2000" b="1" u="none" strike="noStrike" dirty="0" err="1">
                          <a:effectLst/>
                        </a:rPr>
                        <a:t>nt</a:t>
                      </a:r>
                      <a:r>
                        <a:rPr lang="en-US" sz="2000" b="1" u="none" strike="noStrike">
                          <a:effectLst/>
                        </a:rPr>
                        <a:t>) </a:t>
                      </a:r>
                      <a:r>
                        <a:rPr lang="en-US" sz="2000" b="1" u="none" strike="noStrike" smtClean="0">
                          <a:effectLst/>
                        </a:rPr>
                        <a:t>preprocessing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Indels</a:t>
                      </a:r>
                      <a:r>
                        <a:rPr lang="en-US" sz="2000" b="1" u="none" strike="noStrike" dirty="0">
                          <a:effectLst/>
                        </a:rPr>
                        <a:t> (&gt;7 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nt</a:t>
                      </a:r>
                      <a:r>
                        <a:rPr lang="en-US" sz="2000" b="1" u="none" strike="noStrike" dirty="0">
                          <a:effectLst/>
                        </a:rPr>
                        <a:t>) </a:t>
                      </a:r>
                      <a:r>
                        <a:rPr lang="en-US" sz="2000" b="1" u="none" strike="noStrike" dirty="0" err="1">
                          <a:effectLst/>
                        </a:rPr>
                        <a:t>postprocessing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Pinto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9,634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1,358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Navy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1,515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 339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Black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1,954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 299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Light red kidney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5,524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 649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Dark red kidney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1,378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    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20,005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0" name="Picture 8" descr="BeanCAP-LogoProofs_05-trim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 descr="usda_nifa_c_rgb_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1581167" y="4419600"/>
            <a:ext cx="6038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Current catalog of common bean markers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10,453 SNP markers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2,711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indel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markers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13,164 new markers for common bean</a:t>
            </a:r>
          </a:p>
        </p:txBody>
      </p:sp>
    </p:spTree>
    <p:extLst>
      <p:ext uri="{BB962C8B-B14F-4D97-AF65-F5344CB8AC3E}">
        <p14:creationId xmlns:p14="http://schemas.microsoft.com/office/powerpoint/2010/main" val="246783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64527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541463" y="2987675"/>
            <a:ext cx="8969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47938" y="2987675"/>
            <a:ext cx="881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05200" y="2987675"/>
            <a:ext cx="8810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5800" y="2987675"/>
            <a:ext cx="8810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27675" y="2987675"/>
            <a:ext cx="8810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69075" y="2987675"/>
            <a:ext cx="8810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1668463" y="2503487"/>
            <a:ext cx="623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Black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2547938" y="2286000"/>
            <a:ext cx="881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Great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Northern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3656013" y="2503487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Navy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4487863" y="2503487"/>
            <a:ext cx="941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Small red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5715000" y="2503487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Pink</a:t>
            </a: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6713538" y="2503487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Pinto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06538" y="4600575"/>
            <a:ext cx="881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22525" y="4600575"/>
            <a:ext cx="996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05200" y="4600575"/>
            <a:ext cx="9080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78338" y="4600575"/>
            <a:ext cx="950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00688" y="4600575"/>
            <a:ext cx="935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6375" y="4600575"/>
            <a:ext cx="9080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8"/>
          <p:cNvSpPr txBox="1">
            <a:spLocks noChangeArrowheads="1"/>
          </p:cNvSpPr>
          <p:nvPr/>
        </p:nvSpPr>
        <p:spPr bwMode="auto">
          <a:xfrm>
            <a:off x="1668462" y="4105275"/>
            <a:ext cx="623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Black</a:t>
            </a:r>
          </a:p>
        </p:txBody>
      </p:sp>
      <p:sp>
        <p:nvSpPr>
          <p:cNvPr id="24" name="TextBox 49"/>
          <p:cNvSpPr txBox="1">
            <a:spLocks noChangeArrowheads="1"/>
          </p:cNvSpPr>
          <p:nvPr/>
        </p:nvSpPr>
        <p:spPr bwMode="auto">
          <a:xfrm>
            <a:off x="2549525" y="3886200"/>
            <a:ext cx="87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Great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Northern</a:t>
            </a:r>
          </a:p>
        </p:txBody>
      </p: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3657600" y="4105275"/>
            <a:ext cx="592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Navy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>
            <a:off x="4487862" y="410527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Small red</a:t>
            </a:r>
          </a:p>
        </p:txBody>
      </p:sp>
      <p:sp>
        <p:nvSpPr>
          <p:cNvPr id="27" name="TextBox 52"/>
          <p:cNvSpPr txBox="1">
            <a:spLocks noChangeArrowheads="1"/>
          </p:cNvSpPr>
          <p:nvPr/>
        </p:nvSpPr>
        <p:spPr bwMode="auto">
          <a:xfrm>
            <a:off x="5715000" y="410527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Pink</a:t>
            </a:r>
          </a:p>
        </p:txBody>
      </p:sp>
      <p:sp>
        <p:nvSpPr>
          <p:cNvPr id="28" name="TextBox 53"/>
          <p:cNvSpPr txBox="1">
            <a:spLocks noChangeArrowheads="1"/>
          </p:cNvSpPr>
          <p:nvPr/>
        </p:nvSpPr>
        <p:spPr bwMode="auto">
          <a:xfrm>
            <a:off x="6697663" y="4105275"/>
            <a:ext cx="592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Pinto</a:t>
            </a:r>
          </a:p>
        </p:txBody>
      </p:sp>
      <p:sp>
        <p:nvSpPr>
          <p:cNvPr id="29" name="TextBox 54"/>
          <p:cNvSpPr txBox="1">
            <a:spLocks noChangeArrowheads="1"/>
          </p:cNvSpPr>
          <p:nvPr/>
        </p:nvSpPr>
        <p:spPr bwMode="auto">
          <a:xfrm>
            <a:off x="1524000" y="1600200"/>
            <a:ext cx="1309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>
                <a:solidFill>
                  <a:schemeClr val="bg1"/>
                </a:solidFill>
              </a:rPr>
              <a:t>PBN-3187434</a:t>
            </a:r>
          </a:p>
        </p:txBody>
      </p:sp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1524000" y="3432175"/>
            <a:ext cx="119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PBN-411737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2083809" y="914400"/>
            <a:ext cx="4926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Pinto </a:t>
            </a:r>
            <a:r>
              <a:rPr lang="en-US" b="1" i="1" dirty="0" err="1"/>
              <a:t>indel</a:t>
            </a:r>
            <a:r>
              <a:rPr lang="en-US" b="1" i="1" dirty="0"/>
              <a:t> markers useful in other market classes</a:t>
            </a:r>
            <a:endParaRPr lang="en-US" b="1" i="1" dirty="0">
              <a:solidFill>
                <a:srgbClr val="0D02EE"/>
              </a:solidFill>
            </a:endParaRPr>
          </a:p>
        </p:txBody>
      </p:sp>
      <p:pic>
        <p:nvPicPr>
          <p:cNvPr id="33" name="Picture 8" descr="BeanCAP-LogoProofs_05-trim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usda_nifa_c_rgb_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295"/>
          <p:cNvSpPr txBox="1">
            <a:spLocks noChangeArrowheads="1"/>
          </p:cNvSpPr>
          <p:nvPr/>
        </p:nvSpPr>
        <p:spPr bwMode="auto">
          <a:xfrm>
            <a:off x="380999" y="381000"/>
            <a:ext cx="83820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1: Market-class specific markers</a:t>
            </a:r>
          </a:p>
        </p:txBody>
      </p:sp>
    </p:spTree>
    <p:extLst>
      <p:ext uri="{BB962C8B-B14F-4D97-AF65-F5344CB8AC3E}">
        <p14:creationId xmlns:p14="http://schemas.microsoft.com/office/powerpoint/2010/main" val="9408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5"/>
          <p:cNvSpPr txBox="1">
            <a:spLocks noChangeArrowheads="1"/>
          </p:cNvSpPr>
          <p:nvPr/>
        </p:nvSpPr>
        <p:spPr bwMode="auto">
          <a:xfrm>
            <a:off x="380999" y="381000"/>
            <a:ext cx="83820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1: Market-class specific markers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2559" y="15220949"/>
            <a:ext cx="664527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3106053" y="15497174"/>
            <a:ext cx="5957887" cy="2728913"/>
            <a:chOff x="-7485062" y="14129543"/>
            <a:chExt cx="5957887" cy="27289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7450137" y="15245556"/>
              <a:ext cx="89693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6443662" y="15245556"/>
              <a:ext cx="88106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5486400" y="15245556"/>
              <a:ext cx="88106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495800" y="15245556"/>
              <a:ext cx="88106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3463925" y="15245556"/>
              <a:ext cx="88106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2422525" y="15245556"/>
              <a:ext cx="88106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-7323137" y="14929643"/>
              <a:ext cx="6238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Black</a:t>
              </a:r>
            </a:p>
          </p:txBody>
        </p: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-6443662" y="14712156"/>
              <a:ext cx="881062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Great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Northern</a:t>
              </a:r>
            </a:p>
          </p:txBody>
        </p: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-5335587" y="14929643"/>
              <a:ext cx="5937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Navy</a:t>
              </a:r>
            </a:p>
          </p:txBody>
        </p:sp>
        <p:sp>
          <p:nvSpPr>
            <p:cNvPr id="15" name="TextBox 26"/>
            <p:cNvSpPr txBox="1">
              <a:spLocks noChangeArrowheads="1"/>
            </p:cNvSpPr>
            <p:nvPr/>
          </p:nvSpPr>
          <p:spPr bwMode="auto">
            <a:xfrm>
              <a:off x="-4503737" y="14929643"/>
              <a:ext cx="9413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Small red</a:t>
              </a:r>
            </a:p>
          </p:txBody>
        </p:sp>
        <p:sp>
          <p:nvSpPr>
            <p:cNvPr id="16" name="TextBox 27"/>
            <p:cNvSpPr txBox="1">
              <a:spLocks noChangeArrowheads="1"/>
            </p:cNvSpPr>
            <p:nvPr/>
          </p:nvSpPr>
          <p:spPr bwMode="auto">
            <a:xfrm>
              <a:off x="-3276600" y="14929643"/>
              <a:ext cx="533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Pink</a:t>
              </a:r>
            </a:p>
          </p:txBody>
        </p:sp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-2278062" y="14929643"/>
              <a:ext cx="5937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Pinto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-7485062" y="16858456"/>
              <a:ext cx="88106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-6569075" y="16858456"/>
              <a:ext cx="99695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5486400" y="16858456"/>
              <a:ext cx="90805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4513262" y="16858456"/>
              <a:ext cx="950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-3490912" y="16858456"/>
              <a:ext cx="93503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-2435225" y="16858456"/>
              <a:ext cx="90805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8"/>
            <p:cNvSpPr txBox="1">
              <a:spLocks noChangeArrowheads="1"/>
            </p:cNvSpPr>
            <p:nvPr/>
          </p:nvSpPr>
          <p:spPr bwMode="auto">
            <a:xfrm>
              <a:off x="-7340600" y="16544131"/>
              <a:ext cx="6238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Black</a:t>
              </a:r>
            </a:p>
          </p:txBody>
        </p:sp>
        <p:sp>
          <p:nvSpPr>
            <p:cNvPr id="25" name="TextBox 49"/>
            <p:cNvSpPr txBox="1">
              <a:spLocks noChangeArrowheads="1"/>
            </p:cNvSpPr>
            <p:nvPr/>
          </p:nvSpPr>
          <p:spPr bwMode="auto">
            <a:xfrm>
              <a:off x="-6459537" y="16325056"/>
              <a:ext cx="8794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Great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</a:rPr>
                <a:t>Northern</a:t>
              </a:r>
            </a:p>
          </p:txBody>
        </p:sp>
        <p:sp>
          <p:nvSpPr>
            <p:cNvPr id="26" name="TextBox 50"/>
            <p:cNvSpPr txBox="1">
              <a:spLocks noChangeArrowheads="1"/>
            </p:cNvSpPr>
            <p:nvPr/>
          </p:nvSpPr>
          <p:spPr bwMode="auto">
            <a:xfrm>
              <a:off x="-5351462" y="16544131"/>
              <a:ext cx="5921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Navy</a:t>
              </a:r>
            </a:p>
          </p:txBody>
        </p:sp>
        <p:sp>
          <p:nvSpPr>
            <p:cNvPr id="27" name="TextBox 51"/>
            <p:cNvSpPr txBox="1">
              <a:spLocks noChangeArrowheads="1"/>
            </p:cNvSpPr>
            <p:nvPr/>
          </p:nvSpPr>
          <p:spPr bwMode="auto">
            <a:xfrm>
              <a:off x="-4521200" y="16544131"/>
              <a:ext cx="9413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Small red</a:t>
              </a:r>
            </a:p>
          </p:txBody>
        </p:sp>
        <p:sp>
          <p:nvSpPr>
            <p:cNvPr id="28" name="TextBox 52"/>
            <p:cNvSpPr txBox="1">
              <a:spLocks noChangeArrowheads="1"/>
            </p:cNvSpPr>
            <p:nvPr/>
          </p:nvSpPr>
          <p:spPr bwMode="auto">
            <a:xfrm>
              <a:off x="-3294062" y="16544131"/>
              <a:ext cx="533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Pink</a:t>
              </a:r>
            </a:p>
          </p:txBody>
        </p:sp>
        <p:sp>
          <p:nvSpPr>
            <p:cNvPr id="29" name="TextBox 53"/>
            <p:cNvSpPr txBox="1">
              <a:spLocks noChangeArrowheads="1"/>
            </p:cNvSpPr>
            <p:nvPr/>
          </p:nvSpPr>
          <p:spPr bwMode="auto">
            <a:xfrm>
              <a:off x="-2293937" y="16544131"/>
              <a:ext cx="5921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Pinto</a:t>
              </a:r>
            </a:p>
          </p:txBody>
        </p:sp>
        <p:sp>
          <p:nvSpPr>
            <p:cNvPr id="30" name="TextBox 54"/>
            <p:cNvSpPr txBox="1">
              <a:spLocks noChangeArrowheads="1"/>
            </p:cNvSpPr>
            <p:nvPr/>
          </p:nvSpPr>
          <p:spPr bwMode="auto">
            <a:xfrm>
              <a:off x="-7467600" y="14129543"/>
              <a:ext cx="17475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u="sng" dirty="0" err="1" smtClean="0">
                  <a:solidFill>
                    <a:schemeClr val="bg1"/>
                  </a:solidFill>
                </a:rPr>
                <a:t>Indel</a:t>
              </a:r>
              <a:r>
                <a:rPr lang="en-US" sz="1400" u="sng" dirty="0" smtClean="0">
                  <a:solidFill>
                    <a:schemeClr val="bg1"/>
                  </a:solidFill>
                </a:rPr>
                <a:t> PBN-3187434</a:t>
              </a:r>
              <a:endParaRPr lang="en-US" sz="1400" u="sng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55"/>
            <p:cNvSpPr txBox="1">
              <a:spLocks noChangeArrowheads="1"/>
            </p:cNvSpPr>
            <p:nvPr/>
          </p:nvSpPr>
          <p:spPr bwMode="auto">
            <a:xfrm>
              <a:off x="-7467600" y="15961518"/>
              <a:ext cx="16348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u="sng" dirty="0" err="1" smtClean="0">
                  <a:solidFill>
                    <a:schemeClr val="bg1"/>
                  </a:solidFill>
                </a:rPr>
                <a:t>Indel</a:t>
              </a:r>
              <a:r>
                <a:rPr lang="en-US" sz="1400" u="sng" dirty="0" smtClean="0">
                  <a:solidFill>
                    <a:schemeClr val="bg1"/>
                  </a:solidFill>
                </a:rPr>
                <a:t> PBN-411737</a:t>
              </a:r>
              <a:endParaRPr lang="en-US" sz="1400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382956" y="14666595"/>
            <a:ext cx="7916928" cy="461665"/>
          </a:xfrm>
          <a:prstGeom prst="rect">
            <a:avLst/>
          </a:prstGeom>
          <a:solidFill>
            <a:srgbClr val="D6AAA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0000"/>
                </a:solidFill>
              </a:rPr>
              <a:t>Pinto </a:t>
            </a:r>
            <a:r>
              <a:rPr lang="en-US" sz="2400" b="1" dirty="0" err="1">
                <a:solidFill>
                  <a:srgbClr val="000000"/>
                </a:solidFill>
              </a:rPr>
              <a:t>indel</a:t>
            </a:r>
            <a:r>
              <a:rPr lang="en-US" sz="2400" b="1" dirty="0">
                <a:solidFill>
                  <a:srgbClr val="000000"/>
                </a:solidFill>
              </a:rPr>
              <a:t> markers useful in other market classes</a:t>
            </a:r>
            <a:endParaRPr lang="en-US" sz="2400" b="1" dirty="0">
              <a:solidFill>
                <a:srgbClr val="0D02E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95400" y="1438275"/>
            <a:ext cx="6629400" cy="5038725"/>
            <a:chOff x="1676400" y="1209675"/>
            <a:chExt cx="6629400" cy="5038725"/>
          </a:xfrm>
        </p:grpSpPr>
        <p:grpSp>
          <p:nvGrpSpPr>
            <p:cNvPr id="34" name="Group 17"/>
            <p:cNvGrpSpPr>
              <a:grpSpLocks/>
            </p:cNvGrpSpPr>
            <p:nvPr/>
          </p:nvGrpSpPr>
          <p:grpSpPr bwMode="auto">
            <a:xfrm>
              <a:off x="1676400" y="1209675"/>
              <a:ext cx="6629400" cy="5038725"/>
              <a:chOff x="2700409" y="1325880"/>
              <a:chExt cx="6076076" cy="4617720"/>
            </a:xfrm>
          </p:grpSpPr>
          <p:pic>
            <p:nvPicPr>
              <p:cNvPr id="36" name="Picture 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00409" y="1325880"/>
                <a:ext cx="3694176" cy="4617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7" name="Straight Connector 36"/>
              <p:cNvCxnSpPr/>
              <p:nvPr/>
            </p:nvCxnSpPr>
            <p:spPr>
              <a:xfrm>
                <a:off x="6547427" y="4343256"/>
                <a:ext cx="0" cy="12962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18992" y="4343256"/>
                <a:ext cx="2284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318992" y="5639535"/>
                <a:ext cx="2284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547427" y="1982022"/>
                <a:ext cx="0" cy="1828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318992" y="1982022"/>
                <a:ext cx="2284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318992" y="3810778"/>
                <a:ext cx="2284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16"/>
              <p:cNvSpPr txBox="1">
                <a:spLocks noChangeArrowheads="1"/>
              </p:cNvSpPr>
              <p:nvPr/>
            </p:nvSpPr>
            <p:spPr bwMode="auto">
              <a:xfrm>
                <a:off x="6551791" y="2590152"/>
                <a:ext cx="2085014" cy="308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/>
                  <a:t>Newer, upright pintos</a:t>
                </a:r>
              </a:p>
            </p:txBody>
          </p:sp>
          <p:sp>
            <p:nvSpPr>
              <p:cNvPr id="44" name="TextBox 19"/>
              <p:cNvSpPr txBox="1">
                <a:spLocks noChangeArrowheads="1"/>
              </p:cNvSpPr>
              <p:nvPr/>
            </p:nvSpPr>
            <p:spPr bwMode="auto">
              <a:xfrm>
                <a:off x="6596896" y="4781168"/>
                <a:ext cx="2179589" cy="308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/>
                  <a:t>Older, prostrate pintos</a:t>
                </a:r>
              </a:p>
            </p:txBody>
          </p:sp>
        </p:grpSp>
        <p:sp>
          <p:nvSpPr>
            <p:cNvPr id="35" name="TextBox 1"/>
            <p:cNvSpPr txBox="1">
              <a:spLocks noChangeArrowheads="1"/>
            </p:cNvSpPr>
            <p:nvPr/>
          </p:nvSpPr>
          <p:spPr bwMode="auto">
            <a:xfrm>
              <a:off x="6588125" y="3657600"/>
              <a:ext cx="14811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/>
                <a:t>F</a:t>
              </a:r>
              <a:r>
                <a:rPr lang="en-US" sz="2400" i="1" baseline="-25000"/>
                <a:t>st</a:t>
              </a:r>
              <a:r>
                <a:rPr lang="en-US" sz="2400"/>
                <a:t> = 0.25</a:t>
              </a:r>
            </a:p>
          </p:txBody>
        </p:sp>
      </p:grpSp>
      <p:pic>
        <p:nvPicPr>
          <p:cNvPr id="45" name="Picture 8" descr="BeanCAP-LogoProofs_05-trim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 descr="usda_nifa_c_rgb_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3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2625725"/>
            <a:ext cx="6996113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105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95"/>
          <p:cNvSpPr txBox="1">
            <a:spLocks noChangeArrowheads="1"/>
          </p:cNvSpPr>
          <p:nvPr/>
        </p:nvSpPr>
        <p:spPr bwMode="auto">
          <a:xfrm>
            <a:off x="380999" y="381000"/>
            <a:ext cx="83820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Objective 1: Market-class specific markers</a:t>
            </a:r>
          </a:p>
        </p:txBody>
      </p:sp>
      <p:pic>
        <p:nvPicPr>
          <p:cNvPr id="5" name="Picture 8" descr="BeanCAP-LogoProofs_05-trimm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202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sda_nifa_c_rgb_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6248400"/>
            <a:ext cx="1428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6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1592</Words>
  <Application>Microsoft Office PowerPoint</Application>
  <PresentationFormat>On-screen Show (4:3)</PresentationFormat>
  <Paragraphs>403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</dc:creator>
  <cp:lastModifiedBy>Phil McClean</cp:lastModifiedBy>
  <cp:revision>24</cp:revision>
  <dcterms:created xsi:type="dcterms:W3CDTF">2012-01-08T14:58:06Z</dcterms:created>
  <dcterms:modified xsi:type="dcterms:W3CDTF">2012-01-09T19:20:17Z</dcterms:modified>
</cp:coreProperties>
</file>